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ntonio Bold" panose="020B0604020202020204" charset="0"/>
      <p:regular r:id="rId16"/>
    </p:embeddedFont>
    <p:embeddedFont>
      <p:font typeface="Antonio Light" panose="020B0604020202020204" charset="0"/>
      <p:regular r:id="rId17"/>
    </p:embeddedFont>
    <p:embeddedFont>
      <p:font typeface="Antonio Ultra-Bold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Montserrat Medium" panose="00000600000000000000" pitchFamily="2" charset="0"/>
      <p:regular r:id="rId21"/>
    </p:embeddedFont>
    <p:embeddedFont>
      <p:font typeface="Raleway Medium" pitchFamily="2" charset="0"/>
      <p:regular r:id="rId22"/>
    </p:embeddedFont>
    <p:embeddedFont>
      <p:font typeface="Raleway Ultra-Bold" panose="020B0604020202020204" charset="0"/>
      <p:regular r:id="rId23"/>
    </p:embeddedFont>
    <p:embeddedFont>
      <p:font typeface="Telegraf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916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5.svg"/><Relationship Id="rId9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4.png"/><Relationship Id="rId7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sv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3042" y="2034365"/>
            <a:ext cx="7137321" cy="71373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34504" y="1028700"/>
            <a:ext cx="7624796" cy="8142986"/>
          </a:xfrm>
          <a:custGeom>
            <a:avLst/>
            <a:gdLst/>
            <a:ahLst/>
            <a:cxnLst/>
            <a:rect l="l" t="t" r="r" b="b"/>
            <a:pathLst>
              <a:path w="7624796" h="814298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599105" y="5143500"/>
            <a:ext cx="4884164" cy="4884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483559" y="3540245"/>
            <a:ext cx="3587414" cy="2530757"/>
          </a:xfrm>
          <a:custGeom>
            <a:avLst/>
            <a:gdLst/>
            <a:ahLst/>
            <a:cxnLst/>
            <a:rect l="l" t="t" r="r" b="b"/>
            <a:pathLst>
              <a:path w="3587414" h="2530757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53164" y="3568820"/>
            <a:ext cx="6995030" cy="113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70"/>
              </a:lnSpc>
              <a:spcBef>
                <a:spcPct val="0"/>
              </a:spcBef>
            </a:pPr>
            <a:r>
              <a:rPr lang="en-US" sz="7647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EMAIL HARASSMENT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3164" y="4843116"/>
            <a:ext cx="9189636" cy="113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74"/>
              </a:lnSpc>
              <a:spcBef>
                <a:spcPct val="0"/>
              </a:spcBef>
            </a:pPr>
            <a:r>
              <a:rPr lang="en-US" sz="765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INVESTIGATION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01/14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96876" y="5870590"/>
            <a:ext cx="6946619" cy="771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Nitroba</a:t>
            </a:r>
            <a:r>
              <a:rPr lang="en-US" sz="4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 University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53164" y="8847243"/>
            <a:ext cx="6023962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by: Abdul Rafay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11955" y="9475236"/>
            <a:ext cx="5119076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Date:  August 2nd,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099485" y="1178680"/>
            <a:ext cx="4485957" cy="7172315"/>
          </a:xfrm>
          <a:custGeom>
            <a:avLst/>
            <a:gdLst/>
            <a:ahLst/>
            <a:cxnLst/>
            <a:rect l="l" t="t" r="r" b="b"/>
            <a:pathLst>
              <a:path w="4485957" h="7172315">
                <a:moveTo>
                  <a:pt x="0" y="0"/>
                </a:moveTo>
                <a:lnTo>
                  <a:pt x="4485956" y="0"/>
                </a:lnTo>
                <a:lnTo>
                  <a:pt x="4485956" y="7172315"/>
                </a:lnTo>
                <a:lnTo>
                  <a:pt x="0" y="717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713146" y="2034365"/>
            <a:ext cx="3516651" cy="5716585"/>
            <a:chOff x="0" y="0"/>
            <a:chExt cx="544821" cy="8856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4821" cy="885649"/>
            </a:xfrm>
            <a:custGeom>
              <a:avLst/>
              <a:gdLst/>
              <a:ahLst/>
              <a:cxnLst/>
              <a:rect l="l" t="t" r="r" b="b"/>
              <a:pathLst>
                <a:path w="544821" h="885649">
                  <a:moveTo>
                    <a:pt x="0" y="0"/>
                  </a:moveTo>
                  <a:lnTo>
                    <a:pt x="544821" y="0"/>
                  </a:lnTo>
                  <a:lnTo>
                    <a:pt x="544821" y="885649"/>
                  </a:lnTo>
                  <a:lnTo>
                    <a:pt x="0" y="885649"/>
                  </a:lnTo>
                  <a:close/>
                </a:path>
              </a:pathLst>
            </a:custGeom>
            <a:blipFill>
              <a:blip r:embed="rId9"/>
              <a:stretch>
                <a:fillRect l="-52949" r="-1360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29797" y="2297024"/>
            <a:ext cx="5933544" cy="154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29"/>
              </a:lnSpc>
              <a:spcBef>
                <a:spcPct val="0"/>
              </a:spcBef>
            </a:pPr>
            <a:r>
              <a:rPr lang="en-US" sz="10370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ATTACKER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72913" y="5682589"/>
            <a:ext cx="666614" cy="66661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414614" y="3845131"/>
            <a:ext cx="1148007" cy="11480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585441" y="5682589"/>
            <a:ext cx="5979185" cy="4331378"/>
          </a:xfrm>
          <a:custGeom>
            <a:avLst/>
            <a:gdLst/>
            <a:ahLst/>
            <a:cxnLst/>
            <a:rect l="l" t="t" r="r" b="b"/>
            <a:pathLst>
              <a:path w="5979185" h="4331378">
                <a:moveTo>
                  <a:pt x="0" y="0"/>
                </a:moveTo>
                <a:lnTo>
                  <a:pt x="5979185" y="0"/>
                </a:lnTo>
                <a:lnTo>
                  <a:pt x="5979185" y="4331378"/>
                </a:lnTo>
                <a:lnTo>
                  <a:pt x="0" y="4331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84182" y="8350995"/>
            <a:ext cx="7428963" cy="1794075"/>
          </a:xfrm>
          <a:custGeom>
            <a:avLst/>
            <a:gdLst/>
            <a:ahLst/>
            <a:cxnLst/>
            <a:rect l="l" t="t" r="r" b="b"/>
            <a:pathLst>
              <a:path w="7428963" h="1794075">
                <a:moveTo>
                  <a:pt x="0" y="0"/>
                </a:moveTo>
                <a:lnTo>
                  <a:pt x="7428964" y="0"/>
                </a:lnTo>
                <a:lnTo>
                  <a:pt x="7428964" y="1794075"/>
                </a:lnTo>
                <a:lnTo>
                  <a:pt x="0" y="17940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521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10/14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29797" y="3873706"/>
            <a:ext cx="6537581" cy="154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29"/>
              </a:lnSpc>
              <a:spcBef>
                <a:spcPct val="0"/>
              </a:spcBef>
            </a:pPr>
            <a:r>
              <a:rPr lang="en-US" sz="103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IDENTIFICATION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1236" y="2486673"/>
            <a:ext cx="7099485" cy="5102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4508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Device MAC matches Apple laptop registered to student</a:t>
            </a:r>
          </a:p>
          <a:p>
            <a:pPr marL="496571" lvl="1" indent="-248285" algn="l">
              <a:lnSpc>
                <a:spcPts val="4508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Gmail account belongs to CHEM109 enrollee</a:t>
            </a:r>
          </a:p>
          <a:p>
            <a:pPr marL="496571" lvl="1" indent="-248285" algn="l">
              <a:lnSpc>
                <a:spcPts val="4508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Personal identifier ("Jonny Coach") in cached emails</a:t>
            </a:r>
          </a:p>
          <a:p>
            <a:pPr marL="496571" lvl="1" indent="-248285" algn="l">
              <a:lnSpc>
                <a:spcPts val="4508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evidence of device sharing during incident</a:t>
            </a:r>
          </a:p>
          <a:p>
            <a:pPr marL="496571" lvl="1" indent="-248285" algn="l">
              <a:lnSpc>
                <a:spcPts val="4508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Behavioral pattern matches class schedule</a:t>
            </a:r>
          </a:p>
          <a:p>
            <a:pPr marL="496571" lvl="1" indent="-248285" algn="l">
              <a:lnSpc>
                <a:spcPts val="4508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Prior access to victim's course materials</a:t>
            </a:r>
          </a:p>
          <a:p>
            <a:pPr algn="l">
              <a:lnSpc>
                <a:spcPts val="4508"/>
              </a:lnSpc>
            </a:pPr>
            <a:endParaRPr lang="en-US" sz="2300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11/14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5850" y="3696032"/>
            <a:ext cx="6666681" cy="137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sz="9373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REMEDIATION &amp;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850" y="5013353"/>
            <a:ext cx="4974568" cy="137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sz="937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RECOVERY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138730" y="2416012"/>
            <a:ext cx="10859067" cy="6036501"/>
            <a:chOff x="0" y="0"/>
            <a:chExt cx="2860001" cy="15898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60001" cy="1589860"/>
            </a:xfrm>
            <a:custGeom>
              <a:avLst/>
              <a:gdLst/>
              <a:ahLst/>
              <a:cxnLst/>
              <a:rect l="l" t="t" r="r" b="b"/>
              <a:pathLst>
                <a:path w="2860001" h="1589860">
                  <a:moveTo>
                    <a:pt x="0" y="0"/>
                  </a:moveTo>
                  <a:lnTo>
                    <a:pt x="2860001" y="0"/>
                  </a:lnTo>
                  <a:lnTo>
                    <a:pt x="2860001" y="1589860"/>
                  </a:lnTo>
                  <a:lnTo>
                    <a:pt x="0" y="158986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860001" cy="1608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976677" y="3221204"/>
            <a:ext cx="7282623" cy="19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255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Revoke network access for MAC 00:17:f2:e2:c0:ce</a:t>
            </a:r>
          </a:p>
          <a:p>
            <a:pPr marL="474981" lvl="1" indent="-237491" algn="l">
              <a:lnSpc>
                <a:spcPts val="255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Confiscate attacker's device for forensic preservation</a:t>
            </a:r>
          </a:p>
          <a:p>
            <a:pPr marL="474981" lvl="1" indent="-237491" algn="l">
              <a:lnSpc>
                <a:spcPts val="255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Document chain of custody for disciplinary proceedings</a:t>
            </a:r>
          </a:p>
          <a:p>
            <a:pPr algn="l">
              <a:lnSpc>
                <a:spcPts val="2552"/>
              </a:lnSpc>
              <a:spcBef>
                <a:spcPct val="0"/>
              </a:spcBef>
            </a:pPr>
            <a:endParaRPr lang="en-US" sz="2200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76677" y="5853017"/>
            <a:ext cx="6653403" cy="260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255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Implement WPA3 encryption on all dorm networks</a:t>
            </a:r>
          </a:p>
          <a:p>
            <a:pPr marL="474981" lvl="1" indent="-237491" algn="l">
              <a:lnSpc>
                <a:spcPts val="255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 network monitoring for anonymous service usage</a:t>
            </a:r>
          </a:p>
          <a:p>
            <a:pPr marL="474981" lvl="1" indent="-237491" algn="l">
              <a:lnSpc>
                <a:spcPts val="255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Mandate cybersecurity training for all students</a:t>
            </a:r>
          </a:p>
          <a:p>
            <a:pPr marL="474981" lvl="1" indent="-237491" algn="l">
              <a:lnSpc>
                <a:spcPts val="255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Establish clear sanctions for harassment violations</a:t>
            </a:r>
          </a:p>
          <a:p>
            <a:pPr algn="l">
              <a:lnSpc>
                <a:spcPts val="2552"/>
              </a:lnSpc>
              <a:spcBef>
                <a:spcPct val="0"/>
              </a:spcBef>
            </a:pPr>
            <a:endParaRPr lang="en-US" sz="2200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7207689" y="6410545"/>
            <a:ext cx="2014483" cy="2344125"/>
            <a:chOff x="0" y="0"/>
            <a:chExt cx="6985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245" r="-37245"/>
              </a:stretch>
            </a:blip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17475" y="1612130"/>
            <a:ext cx="2014483" cy="2344125"/>
            <a:chOff x="0" y="0"/>
            <a:chExt cx="6985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8404" r="-48404"/>
              </a:stretch>
            </a:blipFill>
            <a:ln w="28575" cap="sq">
              <a:gradFill>
                <a:gsLst>
                  <a:gs pos="0">
                    <a:srgbClr val="9FCDFF">
                      <a:alpha val="100000"/>
                    </a:srgbClr>
                  </a:gs>
                  <a:gs pos="100000">
                    <a:srgbClr val="6F6296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976676" y="2624305"/>
            <a:ext cx="4653723" cy="596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Immediate Actions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76677" y="5076825"/>
            <a:ext cx="4653722" cy="587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Long term Solutions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70383" y="3797092"/>
            <a:ext cx="18751960" cy="1578583"/>
            <a:chOff x="0" y="0"/>
            <a:chExt cx="4938788" cy="415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8788" cy="415758"/>
            </a:xfrm>
            <a:custGeom>
              <a:avLst/>
              <a:gdLst/>
              <a:ahLst/>
              <a:cxnLst/>
              <a:rect l="l" t="t" r="r" b="b"/>
              <a:pathLst>
                <a:path w="4938788" h="415758">
                  <a:moveTo>
                    <a:pt x="0" y="0"/>
                  </a:moveTo>
                  <a:lnTo>
                    <a:pt x="4938788" y="0"/>
                  </a:lnTo>
                  <a:lnTo>
                    <a:pt x="4938788" y="415758"/>
                  </a:lnTo>
                  <a:lnTo>
                    <a:pt x="0" y="41575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38788" cy="43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85123" y="3233462"/>
            <a:ext cx="3282878" cy="3820076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281" r="-532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12/14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48708" y="3835192"/>
            <a:ext cx="6275038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LESSONS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8708" y="5254225"/>
            <a:ext cx="5515670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LEARNED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53164" y="2971586"/>
            <a:ext cx="666614" cy="66661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401024" y="5693480"/>
            <a:ext cx="1168799" cy="1360058"/>
            <a:chOff x="0" y="0"/>
            <a:chExt cx="6985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98548" y="2670433"/>
            <a:ext cx="1168799" cy="1360058"/>
            <a:chOff x="0" y="0"/>
            <a:chExt cx="6985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69437" y="2824572"/>
            <a:ext cx="6927813" cy="548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5497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Unsecured Wi-Fi creates accountability gaps</a:t>
            </a:r>
          </a:p>
          <a:p>
            <a:pPr marL="496571" lvl="1" indent="-248285" algn="l">
              <a:lnSpc>
                <a:spcPts val="5497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Anonymous email services enable harassment</a:t>
            </a:r>
          </a:p>
          <a:p>
            <a:pPr marL="496571" lvl="1" indent="-248285" algn="l">
              <a:lnSpc>
                <a:spcPts val="5497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Packet-level logging is essential for attribution</a:t>
            </a:r>
          </a:p>
          <a:p>
            <a:pPr marL="496571" lvl="1" indent="-248285" algn="l">
              <a:lnSpc>
                <a:spcPts val="5497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Device fingerprints (MAC/IP) are critical evidence</a:t>
            </a:r>
          </a:p>
          <a:p>
            <a:pPr marL="496571" lvl="1" indent="-248285" algn="l">
              <a:lnSpc>
                <a:spcPts val="5497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User education can prevent future incidents</a:t>
            </a:r>
          </a:p>
          <a:p>
            <a:pPr marL="496571" lvl="1" indent="-248285" algn="l">
              <a:lnSpc>
                <a:spcPts val="5497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Rapid response limits attacker opportunities</a:t>
            </a:r>
          </a:p>
          <a:p>
            <a:pPr algn="l">
              <a:lnSpc>
                <a:spcPts val="5497"/>
              </a:lnSpc>
            </a:pPr>
            <a:endParaRPr lang="en-US" sz="2300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753164" y="5559027"/>
            <a:ext cx="666614" cy="66661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13/14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9514" y="2183984"/>
            <a:ext cx="6396311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COMPLETION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081" y="2183984"/>
            <a:ext cx="5461709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SUMMARY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5264" y="5143500"/>
            <a:ext cx="666614" cy="6666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08571" y="4076892"/>
            <a:ext cx="5031968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Harassment Source Identification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3191" y="4793934"/>
            <a:ext cx="7362728" cy="486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113" lvl="1" indent="-243556" algn="l">
              <a:lnSpc>
                <a:spcPts val="2617"/>
              </a:lnSpc>
              <a:buFont typeface="Arial"/>
              <a:buChar char="•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Confirmed CHEM109 student (Johnny Coach) as sender</a:t>
            </a:r>
          </a:p>
          <a:p>
            <a:pPr marL="487113" lvl="1" indent="-243556" algn="l">
              <a:lnSpc>
                <a:spcPts val="2617"/>
              </a:lnSpc>
              <a:buFont typeface="Arial"/>
              <a:buChar char="•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i. Dorm network mapped:</a:t>
            </a:r>
          </a:p>
          <a:p>
            <a:pPr marL="974225" lvl="2" indent="-324742" algn="l">
              <a:lnSpc>
                <a:spcPts val="2617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Single active host (192.168.15.4)</a:t>
            </a:r>
          </a:p>
          <a:p>
            <a:pPr marL="974225" lvl="2" indent="-324742" algn="l">
              <a:lnSpc>
                <a:spcPts val="2617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Unsecured Wi-Fi router (Kenny's device)</a:t>
            </a:r>
          </a:p>
          <a:p>
            <a:pPr marL="487113" lvl="1" indent="-243556" algn="l">
              <a:lnSpc>
                <a:spcPts val="2617"/>
              </a:lnSpc>
              <a:buFont typeface="Arial"/>
              <a:buChar char="•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ii. Attacker identified via:</a:t>
            </a:r>
          </a:p>
          <a:p>
            <a:pPr marL="974225" lvl="2" indent="-324742" algn="l">
              <a:lnSpc>
                <a:spcPts val="2617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Gmail session (jcoachj@gmail.com)</a:t>
            </a:r>
          </a:p>
          <a:p>
            <a:pPr marL="974225" lvl="2" indent="-324742" algn="l">
              <a:lnSpc>
                <a:spcPts val="2617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MAC 00:17:f2:e2:c0:ce</a:t>
            </a:r>
          </a:p>
          <a:p>
            <a:pPr marL="487113" lvl="1" indent="-243556" algn="l">
              <a:lnSpc>
                <a:spcPts val="2617"/>
              </a:lnSpc>
              <a:buFont typeface="Arial"/>
              <a:buChar char="•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iii. Attacker's TCP connections:</a:t>
            </a:r>
          </a:p>
          <a:p>
            <a:pPr marL="974225" lvl="2" indent="-324742" algn="l">
              <a:lnSpc>
                <a:spcPts val="2617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mail.google.com (Gmail)</a:t>
            </a:r>
          </a:p>
          <a:p>
            <a:pPr marL="974225" lvl="2" indent="-324742" algn="l">
              <a:lnSpc>
                <a:spcPts val="2617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sendanonymousemail.net</a:t>
            </a:r>
          </a:p>
          <a:p>
            <a:pPr marL="974225" lvl="2" indent="-324742" algn="l">
              <a:lnSpc>
                <a:spcPts val="2617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willselfdestruct.com</a:t>
            </a:r>
          </a:p>
          <a:p>
            <a:pPr marL="487113" lvl="1" indent="-243556" algn="l">
              <a:lnSpc>
                <a:spcPts val="2617"/>
              </a:lnSpc>
              <a:buFont typeface="Arial"/>
              <a:buChar char="•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iv. Identity proof:</a:t>
            </a:r>
          </a:p>
          <a:p>
            <a:pPr marL="974225" lvl="2" indent="-324742" algn="l">
              <a:lnSpc>
                <a:spcPts val="2617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My Coke Rewards email ("Dear Jonny Coach")</a:t>
            </a:r>
          </a:p>
          <a:p>
            <a:pPr algn="l">
              <a:lnSpc>
                <a:spcPts val="2617"/>
              </a:lnSpc>
              <a:spcBef>
                <a:spcPct val="0"/>
              </a:spcBef>
            </a:pPr>
            <a:endParaRPr lang="en-US" sz="2256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71529" y="4076892"/>
            <a:ext cx="5031968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Technical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0119" y="4670109"/>
            <a:ext cx="7362728" cy="492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113" lvl="1" indent="-243556" algn="l">
              <a:lnSpc>
                <a:spcPts val="3903"/>
              </a:lnSpc>
              <a:buFont typeface="Arial"/>
              <a:buChar char="•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Tools: Wireshark (nitroba.pcap)</a:t>
            </a:r>
          </a:p>
          <a:p>
            <a:pPr marL="487113" lvl="1" indent="-243556" algn="l">
              <a:lnSpc>
                <a:spcPts val="3903"/>
              </a:lnSpc>
              <a:buFont typeface="Arial"/>
              <a:buChar char="•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Key Filters:</a:t>
            </a:r>
          </a:p>
          <a:p>
            <a:pPr marL="974225" lvl="2" indent="-324742" algn="l">
              <a:lnSpc>
                <a:spcPts val="3903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ip.addr == 140.247.62.34</a:t>
            </a:r>
          </a:p>
          <a:p>
            <a:pPr marL="974225" lvl="2" indent="-324742" algn="l">
              <a:lnSpc>
                <a:spcPts val="3903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http.host contains "willselfdestruct.com"</a:t>
            </a:r>
          </a:p>
          <a:p>
            <a:pPr marL="974225" lvl="2" indent="-324742" algn="l">
              <a:lnSpc>
                <a:spcPts val="3903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eth.src == 00:17:f2:e2:e0:ce</a:t>
            </a:r>
          </a:p>
          <a:p>
            <a:pPr marL="487113" lvl="1" indent="-243556" algn="l">
              <a:lnSpc>
                <a:spcPts val="3903"/>
              </a:lnSpc>
              <a:buFont typeface="Arial"/>
              <a:buChar char="•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Files:</a:t>
            </a:r>
          </a:p>
          <a:p>
            <a:pPr marL="974225" lvl="2" indent="-324742" algn="l">
              <a:lnSpc>
                <a:spcPts val="3903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Packet captures (#80614, #83601, etc)</a:t>
            </a:r>
          </a:p>
          <a:p>
            <a:pPr marL="974225" lvl="2" indent="-324742" algn="l">
              <a:lnSpc>
                <a:spcPts val="3903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DNS query logs</a:t>
            </a:r>
          </a:p>
          <a:p>
            <a:pPr marL="974225" lvl="2" indent="-324742" algn="l">
              <a:lnSpc>
                <a:spcPts val="3903"/>
              </a:lnSpc>
              <a:buFont typeface="Arial"/>
              <a:buChar char="⚬"/>
            </a:pPr>
            <a:r>
              <a:rPr lang="en-US" sz="225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Gmail session screenshots</a:t>
            </a:r>
          </a:p>
          <a:p>
            <a:pPr algn="l">
              <a:lnSpc>
                <a:spcPts val="3903"/>
              </a:lnSpc>
            </a:pPr>
            <a:endParaRPr lang="en-US" sz="2256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46485" y="3352416"/>
            <a:ext cx="6995030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sz="16545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53489" y="2403386"/>
            <a:ext cx="2138817" cy="21388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14/14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15906" y="5573932"/>
            <a:ext cx="4272627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504067" y="2358141"/>
            <a:ext cx="1148007" cy="11480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11293" y="7179103"/>
            <a:ext cx="1148007" cy="11480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53217" y="5418722"/>
            <a:ext cx="1776216" cy="936546"/>
            <a:chOff x="0" y="0"/>
            <a:chExt cx="467810" cy="246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810" cy="246662"/>
            </a:xfrm>
            <a:custGeom>
              <a:avLst/>
              <a:gdLst/>
              <a:ahLst/>
              <a:cxnLst/>
              <a:rect l="l" t="t" r="r" b="b"/>
              <a:pathLst>
                <a:path w="467810" h="246662">
                  <a:moveTo>
                    <a:pt x="0" y="0"/>
                  </a:moveTo>
                  <a:lnTo>
                    <a:pt x="467810" y="0"/>
                  </a:lnTo>
                  <a:lnTo>
                    <a:pt x="467810" y="246662"/>
                  </a:lnTo>
                  <a:lnTo>
                    <a:pt x="0" y="2466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67810" cy="265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159211" y="2090179"/>
            <a:ext cx="5128789" cy="3677620"/>
          </a:xfrm>
          <a:custGeom>
            <a:avLst/>
            <a:gdLst/>
            <a:ahLst/>
            <a:cxnLst/>
            <a:rect l="l" t="t" r="r" b="b"/>
            <a:pathLst>
              <a:path w="5128789" h="3677620">
                <a:moveTo>
                  <a:pt x="0" y="0"/>
                </a:moveTo>
                <a:lnTo>
                  <a:pt x="5128789" y="0"/>
                </a:lnTo>
                <a:lnTo>
                  <a:pt x="5128789" y="3677620"/>
                </a:lnTo>
                <a:lnTo>
                  <a:pt x="0" y="3677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150656" y="5767799"/>
            <a:ext cx="4137344" cy="4357242"/>
          </a:xfrm>
          <a:custGeom>
            <a:avLst/>
            <a:gdLst/>
            <a:ahLst/>
            <a:cxnLst/>
            <a:rect l="l" t="t" r="r" b="b"/>
            <a:pathLst>
              <a:path w="4137344" h="4357242">
                <a:moveTo>
                  <a:pt x="0" y="0"/>
                </a:moveTo>
                <a:lnTo>
                  <a:pt x="4137344" y="0"/>
                </a:lnTo>
                <a:lnTo>
                  <a:pt x="4137344" y="4357242"/>
                </a:lnTo>
                <a:lnTo>
                  <a:pt x="0" y="4357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938411" y="5886995"/>
            <a:ext cx="3198412" cy="4238046"/>
          </a:xfrm>
          <a:custGeom>
            <a:avLst/>
            <a:gdLst/>
            <a:ahLst/>
            <a:cxnLst/>
            <a:rect l="l" t="t" r="r" b="b"/>
            <a:pathLst>
              <a:path w="3198412" h="4238046">
                <a:moveTo>
                  <a:pt x="0" y="0"/>
                </a:moveTo>
                <a:lnTo>
                  <a:pt x="3198412" y="0"/>
                </a:lnTo>
                <a:lnTo>
                  <a:pt x="3198412" y="4238046"/>
                </a:lnTo>
                <a:lnTo>
                  <a:pt x="0" y="4238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91" r="-10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02/14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48729" y="999809"/>
            <a:ext cx="4195271" cy="126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42"/>
              </a:lnSpc>
              <a:spcBef>
                <a:spcPct val="0"/>
              </a:spcBef>
            </a:pPr>
            <a:r>
              <a:rPr lang="en-US" sz="8571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SCENARIO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63940" y="990289"/>
            <a:ext cx="4195271" cy="127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41"/>
              </a:lnSpc>
              <a:spcBef>
                <a:spcPct val="0"/>
              </a:spcBef>
            </a:pPr>
            <a:r>
              <a:rPr lang="en-US" sz="85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8915" y="2619053"/>
            <a:ext cx="468051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Incident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8916" y="3699381"/>
            <a:ext cx="4043660" cy="623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Victim:</a:t>
            </a: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Dr. Lily </a:t>
            </a:r>
            <a:r>
              <a:rPr lang="en-US" sz="21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Tuckrige</a:t>
            </a: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Chemistry Instructor</a:t>
            </a: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Issue:</a:t>
            </a: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Received anonymous harassing emails at her personal Yahoo account (lilytuckrige@yahoo.com)</a:t>
            </a:r>
          </a:p>
          <a:p>
            <a:pPr marL="949959" lvl="2" indent="-316653" algn="ctr">
              <a:lnSpc>
                <a:spcPts val="3079"/>
              </a:lnSpc>
              <a:buFont typeface="Arial"/>
              <a:buChar char="⚬"/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First Email (July 13): Spoofed as nobody@nitroba.org.</a:t>
            </a:r>
          </a:p>
          <a:p>
            <a:pPr marL="949959" lvl="2" indent="-316653" algn="ctr">
              <a:lnSpc>
                <a:spcPts val="3079"/>
              </a:lnSpc>
              <a:buFont typeface="Arial"/>
              <a:buChar char="⚬"/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Second Email (July 21): Sent via willselfdestruct.com (self-destructing message)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981547" y="2619053"/>
            <a:ext cx="452673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Aspects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20280" y="3699381"/>
            <a:ext cx="4043660" cy="466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Harassment Source: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Emails traced to Nitroba’s dorm network (140.247.62.34).</a:t>
            </a: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Suspect Pool: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Likely a student from Dr. Tuckrige’s CHEM109 class.</a:t>
            </a: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Network Vulnerability: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Unsecured Wi-Fi router in dorm room enabled anonymous access.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22147" y="2619053"/>
            <a:ext cx="419527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Response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39745" y="3699381"/>
            <a:ext cx="4043660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Deployed packet sniffer after first complaint.</a:t>
            </a: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Captured traffic (nitroba.pcap) revealing attacker’s activity.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06999" y="4302936"/>
            <a:ext cx="3692982" cy="3692982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09787" y="1218469"/>
            <a:ext cx="4394179" cy="95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33"/>
              </a:lnSpc>
              <a:spcBef>
                <a:spcPct val="0"/>
              </a:spcBef>
            </a:pPr>
            <a:r>
              <a:rPr lang="en-US" sz="6494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INVESTIGATION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3461" y="1218490"/>
            <a:ext cx="6187406" cy="95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28"/>
              </a:lnSpc>
              <a:spcBef>
                <a:spcPct val="0"/>
              </a:spcBef>
            </a:pPr>
            <a:r>
              <a:rPr lang="en-US" sz="6489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OBJECTIVES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361167" y="4302936"/>
            <a:ext cx="3692982" cy="3692982"/>
            <a:chOff x="0" y="0"/>
            <a:chExt cx="14840029" cy="14840029"/>
          </a:xfrm>
        </p:grpSpPr>
        <p:sp>
          <p:nvSpPr>
            <p:cNvPr id="16" name="Freeform 1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9486" y="4569497"/>
            <a:ext cx="1148007" cy="114800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300184" y="7190525"/>
            <a:ext cx="1148007" cy="11480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243748" y="2993808"/>
            <a:ext cx="461565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Goal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43748" y="4168482"/>
            <a:ext cx="4043660" cy="407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ctr">
              <a:lnSpc>
                <a:spcPts val="4116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Identify if the harasser using forensic analysis of:</a:t>
            </a:r>
          </a:p>
          <a:p>
            <a:pPr marL="496569" lvl="1" indent="-248284" algn="ctr">
              <a:lnSpc>
                <a:spcPts val="4116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Network traffic (nitroba.pcap)</a:t>
            </a:r>
          </a:p>
          <a:p>
            <a:pPr marL="496569" lvl="1" indent="-248284" algn="ctr">
              <a:lnSpc>
                <a:spcPts val="4116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Email headers</a:t>
            </a:r>
          </a:p>
          <a:p>
            <a:pPr marL="496569" lvl="1" indent="-248284" algn="ctr">
              <a:lnSpc>
                <a:spcPts val="4116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Device/IP correlations</a:t>
            </a:r>
          </a:p>
          <a:p>
            <a:pPr algn="ctr">
              <a:lnSpc>
                <a:spcPts val="4116"/>
              </a:lnSpc>
            </a:pPr>
            <a:endParaRPr lang="en-US" sz="22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359346" y="2993808"/>
            <a:ext cx="491062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Questions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73461" y="4168482"/>
            <a:ext cx="4043660" cy="304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ctr">
              <a:lnSpc>
                <a:spcPts val="4116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Who sent the emails?</a:t>
            </a:r>
          </a:p>
          <a:p>
            <a:pPr marL="496569" lvl="1" indent="-248284" algn="ctr">
              <a:lnSpc>
                <a:spcPts val="4116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 was anonymity bypassed?</a:t>
            </a:r>
          </a:p>
          <a:p>
            <a:pPr marL="496569" lvl="1" indent="-248284" algn="ctr">
              <a:lnSpc>
                <a:spcPts val="4116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What evidence links the attacker to the class?</a:t>
            </a:r>
          </a:p>
          <a:p>
            <a:pPr algn="ctr">
              <a:lnSpc>
                <a:spcPts val="4116"/>
              </a:lnSpc>
            </a:pPr>
            <a:endParaRPr lang="en-US" sz="22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8396477" y="2620494"/>
            <a:ext cx="13199814" cy="5627536"/>
          </a:xfrm>
          <a:custGeom>
            <a:avLst/>
            <a:gdLst/>
            <a:ahLst/>
            <a:cxnLst/>
            <a:rect l="l" t="t" r="r" b="b"/>
            <a:pathLst>
              <a:path w="13199814" h="5627536">
                <a:moveTo>
                  <a:pt x="13199814" y="0"/>
                </a:moveTo>
                <a:lnTo>
                  <a:pt x="0" y="0"/>
                </a:lnTo>
                <a:lnTo>
                  <a:pt x="0" y="5627537"/>
                </a:lnTo>
                <a:lnTo>
                  <a:pt x="13199814" y="5627537"/>
                </a:lnTo>
                <a:lnTo>
                  <a:pt x="13199814" y="0"/>
                </a:lnTo>
                <a:close/>
              </a:path>
            </a:pathLst>
          </a:custGeom>
          <a:blipFill>
            <a:blip r:embed="rId7">
              <a:alphaModFix amt="43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05483" y="2707023"/>
            <a:ext cx="5872806" cy="613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4071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Only one active host (192.168.15.4) detected during harassment incidents</a:t>
            </a:r>
          </a:p>
          <a:p>
            <a:pPr marL="496571" lvl="1" indent="-248285" algn="l">
              <a:lnSpc>
                <a:spcPts val="4071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MAC address 00:17:f2:e2:c0:ce (Apple device) linked to all malicious traffic</a:t>
            </a:r>
          </a:p>
          <a:p>
            <a:pPr marL="496571" lvl="1" indent="-248285" algn="l">
              <a:lnSpc>
                <a:spcPts val="4071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Traffic routed through NAT gateway 140.247.62.34 (dorm's public IP)</a:t>
            </a:r>
          </a:p>
          <a:p>
            <a:pPr marL="496571" lvl="1" indent="-248285" algn="l">
              <a:lnSpc>
                <a:spcPts val="4071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Unsecured Wi-Fi router installed by student's boyfriend enabled anonymous access</a:t>
            </a:r>
          </a:p>
          <a:p>
            <a:pPr marL="496571" lvl="1" indent="-248285" algn="l">
              <a:lnSpc>
                <a:spcPts val="4071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other devices active during attack timeframe (11:00-11:15 PM)</a:t>
            </a:r>
          </a:p>
          <a:p>
            <a:pPr algn="l">
              <a:lnSpc>
                <a:spcPts val="4071"/>
              </a:lnSpc>
            </a:pPr>
            <a:endParaRPr lang="en-US" sz="2300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05483" y="2441108"/>
            <a:ext cx="1148007" cy="11480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5483" y="4361019"/>
            <a:ext cx="1148007" cy="114800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5483" y="6280930"/>
            <a:ext cx="1148007" cy="114800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978289" y="6854933"/>
            <a:ext cx="6138957" cy="3347998"/>
          </a:xfrm>
          <a:custGeom>
            <a:avLst/>
            <a:gdLst/>
            <a:ahLst/>
            <a:cxnLst/>
            <a:rect l="l" t="t" r="r" b="b"/>
            <a:pathLst>
              <a:path w="6138957" h="3347998">
                <a:moveTo>
                  <a:pt x="0" y="0"/>
                </a:moveTo>
                <a:lnTo>
                  <a:pt x="6138957" y="0"/>
                </a:lnTo>
                <a:lnTo>
                  <a:pt x="6138957" y="3347998"/>
                </a:lnTo>
                <a:lnTo>
                  <a:pt x="0" y="3347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840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117246" y="6987846"/>
            <a:ext cx="5170754" cy="3082172"/>
          </a:xfrm>
          <a:custGeom>
            <a:avLst/>
            <a:gdLst/>
            <a:ahLst/>
            <a:cxnLst/>
            <a:rect l="l" t="t" r="r" b="b"/>
            <a:pathLst>
              <a:path w="5170754" h="3082172">
                <a:moveTo>
                  <a:pt x="0" y="0"/>
                </a:moveTo>
                <a:lnTo>
                  <a:pt x="5170754" y="0"/>
                </a:lnTo>
                <a:lnTo>
                  <a:pt x="5170754" y="3082173"/>
                </a:lnTo>
                <a:lnTo>
                  <a:pt x="0" y="3082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319" r="-180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04/14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3760" y="3164627"/>
            <a:ext cx="7626972" cy="86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10"/>
              </a:lnSpc>
              <a:spcBef>
                <a:spcPct val="0"/>
              </a:spcBef>
            </a:pPr>
            <a:r>
              <a:rPr lang="en-US" sz="5871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NETWORK ENVIRONMENT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03760" y="4097709"/>
            <a:ext cx="2531102" cy="86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09"/>
              </a:lnSpc>
              <a:spcBef>
                <a:spcPct val="0"/>
              </a:spcBef>
            </a:pPr>
            <a:r>
              <a:rPr lang="en-US" sz="58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72049" y="2520315"/>
            <a:ext cx="4508599" cy="5246370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04" r="-532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53006" y="1794438"/>
            <a:ext cx="1678544" cy="195321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1805" r="-418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86519" y="6615217"/>
            <a:ext cx="1678544" cy="1953215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9"/>
              <a:stretch>
                <a:fillRect l="-61087" r="-610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5218" y="5573710"/>
            <a:ext cx="1790091" cy="2083015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05/14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18995" y="3752977"/>
            <a:ext cx="5259509" cy="139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6"/>
              </a:lnSpc>
              <a:spcBef>
                <a:spcPct val="0"/>
              </a:spcBef>
            </a:pPr>
            <a:r>
              <a:rPr lang="en-US" sz="9350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FORENSIC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18995" y="5033526"/>
            <a:ext cx="5488451" cy="139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2"/>
              </a:lnSpc>
              <a:spcBef>
                <a:spcPct val="0"/>
              </a:spcBef>
            </a:pPr>
            <a:r>
              <a:rPr lang="en-US" sz="9346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METHODOLOGY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55001" y="2771046"/>
            <a:ext cx="4752807" cy="401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2668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Primary Tool: Wireshark (analysis of nitroba.pcap)</a:t>
            </a:r>
          </a:p>
          <a:p>
            <a:pPr marL="496571" lvl="1" indent="-248285" algn="l">
              <a:lnSpc>
                <a:spcPts val="2668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Key Filters Applied:</a:t>
            </a:r>
          </a:p>
          <a:p>
            <a:pPr marL="993141" lvl="2" indent="-331047" algn="l">
              <a:lnSpc>
                <a:spcPts val="2668"/>
              </a:lnSpc>
              <a:buFont typeface="Arial"/>
              <a:buChar char="⚬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ip.addr == 140.247.62.34 → Mapped to internal IP</a:t>
            </a:r>
          </a:p>
          <a:p>
            <a:pPr marL="993141" lvl="2" indent="-331047" algn="l">
              <a:lnSpc>
                <a:spcPts val="2668"/>
              </a:lnSpc>
              <a:buFont typeface="Arial"/>
              <a:buChar char="⚬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http.host contains "willselfdestruct.com" → Located Packet #83601</a:t>
            </a:r>
          </a:p>
          <a:p>
            <a:pPr marL="993141" lvl="2" indent="-331047" algn="l">
              <a:lnSpc>
                <a:spcPts val="2668"/>
              </a:lnSpc>
              <a:spcBef>
                <a:spcPct val="0"/>
              </a:spcBef>
              <a:buFont typeface="Arial"/>
              <a:buChar char="⚬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eth.src == 00:17:f2:e2:e0:ce → Tracked attacker's device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321694" y="2120350"/>
            <a:ext cx="666614" cy="66661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801442" y="2281127"/>
            <a:ext cx="2939121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Tools &amp; Techniques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321694" y="4296791"/>
            <a:ext cx="666614" cy="66661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801442" y="7122191"/>
            <a:ext cx="4752807" cy="267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2668"/>
              </a:lnSpc>
              <a:buAutoNum type="arabicPeriod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Identified all HTTP POST requests to anonymous email services</a:t>
            </a:r>
          </a:p>
          <a:p>
            <a:pPr marL="496571" lvl="1" indent="-248285" algn="l">
              <a:lnSpc>
                <a:spcPts val="2668"/>
              </a:lnSpc>
              <a:buAutoNum type="arabicPeriod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Correlated timestamps with reported harassment incidents</a:t>
            </a:r>
          </a:p>
          <a:p>
            <a:pPr marL="496571" lvl="1" indent="-248285" algn="l">
              <a:lnSpc>
                <a:spcPts val="2668"/>
              </a:lnSpc>
              <a:buAutoNum type="arabicPeriod"/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Extracted MAC/IP address of suspect device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2321694" y="6473232"/>
            <a:ext cx="666614" cy="66661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801442" y="6634010"/>
            <a:ext cx="2939121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Investigation Steps: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10490734" y="-2305127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6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504229" y="2514512"/>
            <a:ext cx="7041973" cy="3077602"/>
          </a:xfrm>
          <a:custGeom>
            <a:avLst/>
            <a:gdLst/>
            <a:ahLst/>
            <a:cxnLst/>
            <a:rect l="l" t="t" r="r" b="b"/>
            <a:pathLst>
              <a:path w="7041973" h="3077602">
                <a:moveTo>
                  <a:pt x="0" y="0"/>
                </a:moveTo>
                <a:lnTo>
                  <a:pt x="7041973" y="0"/>
                </a:lnTo>
                <a:lnTo>
                  <a:pt x="7041973" y="3077602"/>
                </a:lnTo>
                <a:lnTo>
                  <a:pt x="0" y="30776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43" b="-15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04229" y="5592114"/>
            <a:ext cx="7041973" cy="2379479"/>
          </a:xfrm>
          <a:custGeom>
            <a:avLst/>
            <a:gdLst/>
            <a:ahLst/>
            <a:cxnLst/>
            <a:rect l="l" t="t" r="r" b="b"/>
            <a:pathLst>
              <a:path w="7041973" h="2379479">
                <a:moveTo>
                  <a:pt x="0" y="0"/>
                </a:moveTo>
                <a:lnTo>
                  <a:pt x="7041973" y="0"/>
                </a:lnTo>
                <a:lnTo>
                  <a:pt x="7041973" y="2379480"/>
                </a:lnTo>
                <a:lnTo>
                  <a:pt x="0" y="2379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70734" y="1218469"/>
            <a:ext cx="7454957" cy="110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8"/>
              </a:lnSpc>
              <a:spcBef>
                <a:spcPct val="0"/>
              </a:spcBef>
            </a:pPr>
            <a:r>
              <a:rPr lang="en-US" sz="7490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CRITICAL EVIDENCE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42429" y="1218449"/>
            <a:ext cx="4625621" cy="1104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3"/>
              </a:lnSpc>
              <a:spcBef>
                <a:spcPct val="0"/>
              </a:spcBef>
            </a:pPr>
            <a:r>
              <a:rPr lang="en-US" sz="74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DISCOVERED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990" y="2638743"/>
            <a:ext cx="8526287" cy="482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ctr">
              <a:lnSpc>
                <a:spcPts val="42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Gmail session exposure: jcoachj@gmail.com (Packet #78967)</a:t>
            </a:r>
          </a:p>
          <a:p>
            <a:pPr marL="431801" lvl="1" indent="-215900" algn="ctr">
              <a:lnSpc>
                <a:spcPts val="42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"Dear Jonny Coach" identifier in My Coke Rewards email</a:t>
            </a:r>
          </a:p>
          <a:p>
            <a:pPr marL="431801" lvl="1" indent="-215900" algn="ctr">
              <a:lnSpc>
                <a:spcPts val="42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Matching MAC address across both harassment emails</a:t>
            </a:r>
          </a:p>
          <a:p>
            <a:pPr marL="431801" lvl="1" indent="-215900" algn="ctr">
              <a:lnSpc>
                <a:spcPts val="42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Sequential access to Gmail → anonymous services → victim's address</a:t>
            </a:r>
          </a:p>
          <a:p>
            <a:pPr marL="431801" lvl="1" indent="-215900" algn="ctr">
              <a:lnSpc>
                <a:spcPts val="42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 other network activity during attack window</a:t>
            </a:r>
          </a:p>
          <a:p>
            <a:pPr marL="431801" lvl="1" indent="-215900" algn="ctr">
              <a:lnSpc>
                <a:spcPts val="42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DNS queries for malicious services matched exact harassment times</a:t>
            </a:r>
          </a:p>
          <a:p>
            <a:pPr algn="ctr">
              <a:lnSpc>
                <a:spcPts val="4280"/>
              </a:lnSpc>
            </a:pPr>
            <a:endParaRPr lang="en-US" sz="2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660581" y="3155336"/>
            <a:ext cx="1031297" cy="10312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8891" y="4787425"/>
            <a:ext cx="1148007" cy="11480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83760" y="5888134"/>
            <a:ext cx="2001574" cy="20015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97849" y="8754671"/>
            <a:ext cx="1790091" cy="2083015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07720" y="3447316"/>
            <a:ext cx="5656254" cy="5800717"/>
          </a:xfrm>
          <a:custGeom>
            <a:avLst/>
            <a:gdLst/>
            <a:ahLst/>
            <a:cxnLst/>
            <a:rect l="l" t="t" r="r" b="b"/>
            <a:pathLst>
              <a:path w="5656254" h="5800717">
                <a:moveTo>
                  <a:pt x="0" y="0"/>
                </a:moveTo>
                <a:lnTo>
                  <a:pt x="5656254" y="0"/>
                </a:lnTo>
                <a:lnTo>
                  <a:pt x="5656254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274086" y="3447316"/>
            <a:ext cx="6708509" cy="5791679"/>
          </a:xfrm>
          <a:custGeom>
            <a:avLst/>
            <a:gdLst/>
            <a:ahLst/>
            <a:cxnLst/>
            <a:rect l="l" t="t" r="r" b="b"/>
            <a:pathLst>
              <a:path w="6708509" h="5791679">
                <a:moveTo>
                  <a:pt x="0" y="0"/>
                </a:moveTo>
                <a:lnTo>
                  <a:pt x="6708508" y="0"/>
                </a:lnTo>
                <a:lnTo>
                  <a:pt x="6708508" y="5791679"/>
                </a:lnTo>
                <a:lnTo>
                  <a:pt x="0" y="5791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305633" y="943480"/>
            <a:ext cx="5968452" cy="110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8"/>
              </a:lnSpc>
              <a:spcBef>
                <a:spcPct val="0"/>
              </a:spcBef>
            </a:pPr>
            <a:r>
              <a:rPr lang="en-US" sz="7490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ATTACK TIMELINE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07/14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74086" y="943480"/>
            <a:ext cx="6794182" cy="110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8"/>
              </a:lnSpc>
              <a:spcBef>
                <a:spcPct val="0"/>
              </a:spcBef>
            </a:pPr>
            <a:r>
              <a:rPr lang="en-US" sz="749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RECONSTRUCTION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8657" y="2771669"/>
            <a:ext cx="697894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11:01 PM - Gmail login (DNS Packet #77788)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06890" y="2771669"/>
            <a:ext cx="838570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11:01:26 PM - DNS query for sendanonymousemail.net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660581" y="3155336"/>
            <a:ext cx="1031297" cy="10312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8891" y="4787425"/>
            <a:ext cx="1148007" cy="11480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83760" y="5888134"/>
            <a:ext cx="2001574" cy="20015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97849" y="8754671"/>
            <a:ext cx="1790091" cy="2083015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69343" y="3536031"/>
            <a:ext cx="7413773" cy="4798801"/>
          </a:xfrm>
          <a:custGeom>
            <a:avLst/>
            <a:gdLst/>
            <a:ahLst/>
            <a:cxnLst/>
            <a:rect l="l" t="t" r="r" b="b"/>
            <a:pathLst>
              <a:path w="7413773" h="4798801">
                <a:moveTo>
                  <a:pt x="0" y="0"/>
                </a:moveTo>
                <a:lnTo>
                  <a:pt x="7413773" y="0"/>
                </a:lnTo>
                <a:lnTo>
                  <a:pt x="7413773" y="4798801"/>
                </a:lnTo>
                <a:lnTo>
                  <a:pt x="0" y="47988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461800" y="3536031"/>
            <a:ext cx="6568564" cy="4798801"/>
          </a:xfrm>
          <a:custGeom>
            <a:avLst/>
            <a:gdLst/>
            <a:ahLst/>
            <a:cxnLst/>
            <a:rect l="l" t="t" r="r" b="b"/>
            <a:pathLst>
              <a:path w="6568564" h="4798801">
                <a:moveTo>
                  <a:pt x="0" y="0"/>
                </a:moveTo>
                <a:lnTo>
                  <a:pt x="6568563" y="0"/>
                </a:lnTo>
                <a:lnTo>
                  <a:pt x="6568563" y="4798801"/>
                </a:lnTo>
                <a:lnTo>
                  <a:pt x="0" y="4798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09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305633" y="943480"/>
            <a:ext cx="5968452" cy="110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8"/>
              </a:lnSpc>
              <a:spcBef>
                <a:spcPct val="0"/>
              </a:spcBef>
            </a:pPr>
            <a:r>
              <a:rPr lang="en-US" sz="7490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ATTACK TIMELINE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08/14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74086" y="943480"/>
            <a:ext cx="6794182" cy="110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8"/>
              </a:lnSpc>
              <a:spcBef>
                <a:spcPct val="0"/>
              </a:spcBef>
            </a:pPr>
            <a:r>
              <a:rPr lang="en-US" sz="749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RECONSTRUCTION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5820" y="2771669"/>
            <a:ext cx="889818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11:02:57 PM - First harassing email sent (Packet #80614)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24560" y="2771670"/>
            <a:ext cx="776804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11:03:43 PM - DNS query for willselfdestruct.com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660581" y="3155336"/>
            <a:ext cx="1031297" cy="10312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8891" y="4787425"/>
            <a:ext cx="1148007" cy="11480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83760" y="5888134"/>
            <a:ext cx="2001574" cy="20015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97849" y="8754671"/>
            <a:ext cx="1790091" cy="2083015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286332" y="3513857"/>
            <a:ext cx="7715336" cy="4089128"/>
          </a:xfrm>
          <a:custGeom>
            <a:avLst/>
            <a:gdLst/>
            <a:ahLst/>
            <a:cxnLst/>
            <a:rect l="l" t="t" r="r" b="b"/>
            <a:pathLst>
              <a:path w="7715336" h="4089128">
                <a:moveTo>
                  <a:pt x="0" y="0"/>
                </a:moveTo>
                <a:lnTo>
                  <a:pt x="7715336" y="0"/>
                </a:lnTo>
                <a:lnTo>
                  <a:pt x="7715336" y="4089128"/>
                </a:lnTo>
                <a:lnTo>
                  <a:pt x="0" y="4089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305633" y="943480"/>
            <a:ext cx="5968452" cy="110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8"/>
              </a:lnSpc>
              <a:spcBef>
                <a:spcPct val="0"/>
              </a:spcBef>
            </a:pPr>
            <a:r>
              <a:rPr lang="en-US" sz="7490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ATTACK TIMELINE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09/14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74086" y="943480"/>
            <a:ext cx="6794182" cy="110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8"/>
              </a:lnSpc>
              <a:spcBef>
                <a:spcPct val="0"/>
              </a:spcBef>
            </a:pPr>
            <a:r>
              <a:rPr lang="en-US" sz="749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RECONSTRUCTION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86928" y="2777765"/>
            <a:ext cx="9386272" cy="73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11:04:24 PM - Second harassing email sent (Packet #83601)</a:t>
            </a:r>
          </a:p>
          <a:p>
            <a:pPr algn="ctr">
              <a:lnSpc>
                <a:spcPts val="2783"/>
              </a:lnSpc>
              <a:spcBef>
                <a:spcPct val="0"/>
              </a:spcBef>
            </a:pPr>
            <a:endParaRPr lang="en-US" sz="2400" b="1" dirty="0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772</Words>
  <Application>Microsoft Office PowerPoint</Application>
  <PresentationFormat>Custom</PresentationFormat>
  <Paragraphs>137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Calibri</vt:lpstr>
      <vt:lpstr>Canva Sans Bold</vt:lpstr>
      <vt:lpstr>Canva Sans</vt:lpstr>
      <vt:lpstr>Antonio Ultra-Bold</vt:lpstr>
      <vt:lpstr>Montserrat Medium</vt:lpstr>
      <vt:lpstr>Arial</vt:lpstr>
      <vt:lpstr>Antonio Light</vt:lpstr>
      <vt:lpstr>Raleway Ultra-Bold</vt:lpstr>
      <vt:lpstr>Raleway Medium</vt:lpstr>
      <vt:lpstr>Telegraf Medium</vt:lpstr>
      <vt:lpstr>Antonio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Simple Cybersecurity Presentation</dc:title>
  <cp:lastModifiedBy>Abdul Rafay</cp:lastModifiedBy>
  <cp:revision>5</cp:revision>
  <dcterms:created xsi:type="dcterms:W3CDTF">2006-08-16T00:00:00Z</dcterms:created>
  <dcterms:modified xsi:type="dcterms:W3CDTF">2025-08-02T11:46:18Z</dcterms:modified>
  <dc:identifier>DAGu5_DdDHM</dc:identifier>
</cp:coreProperties>
</file>